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Default Extension="xml" ContentType="application/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21" r:id="rId1"/>
  </p:sldMasterIdLst>
  <p:sldIdLst>
    <p:sldId id="256" r:id="rId2"/>
    <p:sldId id="257" r:id="rId3"/>
    <p:sldId id="258" r:id="rId4"/>
    <p:sldId id="259" r:id="rId5"/>
    <p:sldId id="264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C23ED-16CF-4E48-BE40-0E573F75C295}" type="datetimeFigureOut">
              <a:rPr lang="en-US" smtClean="0"/>
              <a:t>4/9/12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C23ED-16CF-4E48-BE40-0E573F75C295}" type="datetimeFigureOut">
              <a:rPr lang="en-US" smtClean="0"/>
              <a:t>4/9/12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9D34-4D33-EA45-96AA-2E1991E987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C23ED-16CF-4E48-BE40-0E573F75C295}" type="datetimeFigureOut">
              <a:rPr lang="en-US" smtClean="0"/>
              <a:t>4/9/12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9D34-4D33-EA45-96AA-2E1991E987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C23ED-16CF-4E48-BE40-0E573F75C295}" type="datetimeFigureOut">
              <a:rPr lang="en-US" smtClean="0"/>
              <a:t>4/9/12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9D34-4D33-EA45-96AA-2E1991E987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C23ED-16CF-4E48-BE40-0E573F75C295}" type="datetimeFigureOut">
              <a:rPr lang="en-US" smtClean="0"/>
              <a:t>4/9/12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9D34-4D33-EA45-96AA-2E1991E987C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C23ED-16CF-4E48-BE40-0E573F75C295}" type="datetimeFigureOut">
              <a:rPr lang="en-US" smtClean="0"/>
              <a:t>4/9/12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9D34-4D33-EA45-96AA-2E1991E987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C23ED-16CF-4E48-BE40-0E573F75C295}" type="datetimeFigureOut">
              <a:rPr lang="en-US" smtClean="0"/>
              <a:t>4/9/12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9D34-4D33-EA45-96AA-2E1991E987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C23ED-16CF-4E48-BE40-0E573F75C295}" type="datetimeFigureOut">
              <a:rPr lang="en-US" smtClean="0"/>
              <a:t>4/9/12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9D34-4D33-EA45-96AA-2E1991E987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C23ED-16CF-4E48-BE40-0E573F75C295}" type="datetimeFigureOut">
              <a:rPr lang="en-US" smtClean="0"/>
              <a:t>4/9/12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9D34-4D33-EA45-96AA-2E1991E987C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C23ED-16CF-4E48-BE40-0E573F75C295}" type="datetimeFigureOut">
              <a:rPr lang="en-US" smtClean="0"/>
              <a:t>4/9/12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9D34-4D33-EA45-96AA-2E1991E987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C23ED-16CF-4E48-BE40-0E573F75C295}" type="datetimeFigureOut">
              <a:rPr lang="en-US" smtClean="0"/>
              <a:t>4/9/12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9D34-4D33-EA45-96AA-2E1991E987C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FB2C23ED-16CF-4E48-BE40-0E573F75C295}" type="datetimeFigureOut">
              <a:rPr lang="en-US" smtClean="0"/>
              <a:t>4/9/12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B5919D34-4D33-EA45-96AA-2E1991E987C3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9365" y="2865437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Climate Adaptation in Rural Communities: A Study of Institutional Intervention, Use of Science and Technology,</a:t>
            </a:r>
            <a:r>
              <a:rPr lang="en-US" b="1" dirty="0" smtClean="0"/>
              <a:t> and </a:t>
            </a:r>
            <a:r>
              <a:rPr lang="en-US" b="1" dirty="0"/>
              <a:t>Future Goals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9365" y="3848754"/>
            <a:ext cx="7772400" cy="1966634"/>
          </a:xfrm>
        </p:spPr>
        <p:txBody>
          <a:bodyPr>
            <a:noAutofit/>
          </a:bodyPr>
          <a:lstStyle/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By:  Stephanie Amaru</a:t>
            </a:r>
          </a:p>
          <a:p>
            <a:pPr algn="ctr"/>
            <a:r>
              <a:rPr lang="en-US" sz="2800" dirty="0" smtClean="0"/>
              <a:t>Director:  </a:t>
            </a:r>
            <a:r>
              <a:rPr lang="en-US" sz="2800" dirty="0" err="1" smtClean="0"/>
              <a:t>Netra</a:t>
            </a:r>
            <a:r>
              <a:rPr lang="en-US" sz="2800" dirty="0" smtClean="0"/>
              <a:t> </a:t>
            </a:r>
            <a:r>
              <a:rPr lang="en-US" sz="2800" dirty="0" err="1" smtClean="0"/>
              <a:t>Chhetri</a:t>
            </a:r>
            <a:endParaRPr lang="en-US" sz="2800" dirty="0" smtClean="0"/>
          </a:p>
          <a:p>
            <a:pPr algn="ctr"/>
            <a:r>
              <a:rPr lang="en-US" sz="2800" dirty="0" smtClean="0"/>
              <a:t>Consortium for Science, Policy &amp; Outcomes</a:t>
            </a:r>
            <a:endParaRPr lang="en-US" sz="2800" dirty="0"/>
          </a:p>
        </p:txBody>
      </p:sp>
      <p:pic>
        <p:nvPicPr>
          <p:cNvPr id="5" name="Picture 4" descr="asunas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9537" y="6265052"/>
            <a:ext cx="419312" cy="592948"/>
          </a:xfrm>
          <a:prstGeom prst="rect">
            <a:avLst/>
          </a:prstGeom>
        </p:spPr>
      </p:pic>
      <p:pic>
        <p:nvPicPr>
          <p:cNvPr id="6" name="Picture 5" descr="nas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8849" y="6265052"/>
            <a:ext cx="732572" cy="592948"/>
          </a:xfrm>
          <a:prstGeom prst="rect">
            <a:avLst/>
          </a:prstGeom>
        </p:spPr>
      </p:pic>
      <p:pic>
        <p:nvPicPr>
          <p:cNvPr id="7" name="Picture 6" descr="asu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96" y="6265053"/>
            <a:ext cx="906241" cy="5929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-217714"/>
            <a:ext cx="7498080" cy="1143000"/>
          </a:xfrm>
        </p:spPr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615" y="925286"/>
            <a:ext cx="8113073" cy="593271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45 Case Studies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Quantitative</a:t>
            </a:r>
          </a:p>
          <a:p>
            <a:r>
              <a:rPr lang="en-US" dirty="0" smtClean="0"/>
              <a:t>(1) Is there a relationship between institutional intervention in climate adaptation measures, and the degree to which science and technology are employed?</a:t>
            </a:r>
            <a:r>
              <a:rPr lang="en-US" dirty="0" smtClean="0"/>
              <a:t> </a:t>
            </a:r>
          </a:p>
          <a:p>
            <a:r>
              <a:rPr lang="en-US" dirty="0" smtClean="0"/>
              <a:t>(2) Is either institutional intervention or use of science and technology associated with whether a country’s national government is democratic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Qualitative</a:t>
            </a:r>
            <a:endParaRPr lang="en-US" dirty="0" smtClean="0"/>
          </a:p>
          <a:p>
            <a:r>
              <a:rPr lang="en-US" dirty="0" smtClean="0"/>
              <a:t>(1) What are common </a:t>
            </a:r>
            <a:r>
              <a:rPr lang="en-US" dirty="0" smtClean="0"/>
              <a:t>characteristics and goals </a:t>
            </a:r>
            <a:r>
              <a:rPr lang="en-US" dirty="0" smtClean="0"/>
              <a:t>among different types of case studies? 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322" y="-54429"/>
            <a:ext cx="7498080" cy="1143000"/>
          </a:xfrm>
        </p:spPr>
        <p:txBody>
          <a:bodyPr/>
          <a:lstStyle/>
          <a:p>
            <a:r>
              <a:rPr lang="en-US" dirty="0" smtClean="0"/>
              <a:t>Institutional Intervention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173" y="750815"/>
            <a:ext cx="8783323" cy="2142970"/>
          </a:xfrm>
        </p:spPr>
        <p:txBody>
          <a:bodyPr>
            <a:noAutofit/>
          </a:bodyPr>
          <a:lstStyle/>
          <a:p>
            <a:r>
              <a:rPr lang="en-US" sz="2800" dirty="0" smtClean="0"/>
              <a:t>Top down:</a:t>
            </a:r>
            <a:r>
              <a:rPr lang="en-US" dirty="0" smtClean="0"/>
              <a:t> implementation by outside institutions</a:t>
            </a:r>
          </a:p>
          <a:p>
            <a:r>
              <a:rPr lang="en-US" sz="2800" dirty="0" smtClean="0"/>
              <a:t>Bottom up: </a:t>
            </a:r>
            <a:r>
              <a:rPr lang="en-US" dirty="0" smtClean="0"/>
              <a:t>implementation by community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435608" y="1787071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Adaptation Strategy </a:t>
            </a:r>
            <a:r>
              <a:rPr lang="en-US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Type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83173" y="2766784"/>
            <a:ext cx="9358854" cy="209129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Scientific Strategies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n-US" sz="3200" dirty="0" smtClean="0"/>
              <a:t>Technical Strategies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Experience-Based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Strategies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n-US" sz="3200" baseline="0" dirty="0" smtClean="0"/>
              <a:t>Managerial/Organizational</a:t>
            </a:r>
            <a:r>
              <a:rPr lang="en-US" sz="3200" dirty="0" smtClean="0"/>
              <a:t> Strategies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569865" y="4680861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Democracy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5573" y="5588002"/>
            <a:ext cx="9358854" cy="176472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Full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 Flawed Democracy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n-US" sz="3200" baseline="0" dirty="0" smtClean="0"/>
              <a:t>Hybrid or Authoritarian</a:t>
            </a:r>
            <a:r>
              <a:rPr lang="en-US" sz="3200" dirty="0" smtClean="0"/>
              <a:t> Regime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788" y="0"/>
            <a:ext cx="7920599" cy="1708185"/>
          </a:xfrm>
        </p:spPr>
        <p:txBody>
          <a:bodyPr/>
          <a:lstStyle/>
          <a:p>
            <a:pPr algn="ctr"/>
            <a:r>
              <a:rPr lang="en-US" dirty="0" smtClean="0"/>
              <a:t>Relationships: Institutional Intervention, S&amp;T, and Democracy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6568" y="1708185"/>
            <a:ext cx="7783893" cy="5149815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1800"/>
              </a:spcAft>
              <a:buFont typeface="Wingdings" charset="2"/>
              <a:buChar char="v"/>
            </a:pPr>
            <a:r>
              <a:rPr lang="en-US" sz="3613" dirty="0" smtClean="0"/>
              <a:t> All scientific or technical adaptation measures were implemented from the top down</a:t>
            </a:r>
          </a:p>
          <a:p>
            <a:pPr>
              <a:spcAft>
                <a:spcPts val="1800"/>
              </a:spcAft>
              <a:buFont typeface="Wingdings" charset="2"/>
              <a:buChar char="v"/>
            </a:pPr>
            <a:r>
              <a:rPr lang="en-US" sz="3613" dirty="0" smtClean="0"/>
              <a:t> Most informal or experience-based measures were implemented from the bottom up</a:t>
            </a:r>
          </a:p>
          <a:p>
            <a:pPr>
              <a:spcAft>
                <a:spcPts val="1800"/>
              </a:spcAft>
              <a:buFont typeface="Wingdings" charset="2"/>
              <a:buChar char="v"/>
            </a:pPr>
            <a:r>
              <a:rPr lang="en-US" sz="3613" dirty="0" smtClean="0"/>
              <a:t>Many </a:t>
            </a:r>
            <a:r>
              <a:rPr lang="en-US" sz="3613" dirty="0" smtClean="0"/>
              <a:t>managerial adaptation measures were </a:t>
            </a:r>
            <a:r>
              <a:rPr lang="en-US" sz="3613" dirty="0" smtClean="0"/>
              <a:t>implemented </a:t>
            </a:r>
            <a:r>
              <a:rPr lang="en-US" sz="3613" dirty="0" smtClean="0"/>
              <a:t>from the top down</a:t>
            </a:r>
            <a:r>
              <a:rPr lang="en-US" sz="3613" dirty="0" smtClean="0"/>
              <a:t>. </a:t>
            </a:r>
          </a:p>
          <a:p>
            <a:pPr>
              <a:spcAft>
                <a:spcPts val="1800"/>
              </a:spcAft>
              <a:buFont typeface="Wingdings" charset="2"/>
              <a:buChar char="v"/>
            </a:pPr>
            <a:r>
              <a:rPr lang="en-US" sz="3613" dirty="0" smtClean="0"/>
              <a:t>No </a:t>
            </a:r>
            <a:r>
              <a:rPr lang="en-US" sz="3613" dirty="0" smtClean="0"/>
              <a:t>relationship between democracy and other variables observed among </a:t>
            </a:r>
            <a:r>
              <a:rPr lang="en-US" sz="3613" dirty="0" smtClean="0"/>
              <a:t>cases</a:t>
            </a:r>
          </a:p>
          <a:p>
            <a:pPr>
              <a:spcAft>
                <a:spcPts val="1800"/>
              </a:spcAft>
              <a:buFont typeface="Wingdings" charset="2"/>
              <a:buChar char="v"/>
            </a:pPr>
            <a:endParaRPr lang="en-US" sz="2800" dirty="0" smtClean="0"/>
          </a:p>
          <a:p>
            <a:endParaRPr lang="en-US" dirty="0"/>
          </a:p>
        </p:txBody>
      </p:sp>
      <p:pic>
        <p:nvPicPr>
          <p:cNvPr id="4" name="Picture 3" descr="Screen shot 2012-01-29 at 1.52.02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7663" y="12818135"/>
            <a:ext cx="3670828" cy="3762599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5" name="Picture 4" descr="Screen shot 2012-01-29 at 1.52.02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3800" y="11582400"/>
            <a:ext cx="6096000" cy="624840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6" name="Picture 5" descr="Screen shot 2012-01-29 at 1.52.02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16200" y="11734800"/>
            <a:ext cx="6096000" cy="624840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7" name="Picture 6" descr="Screen shot 2012-01-29 at 1.52.02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68600" y="11887200"/>
            <a:ext cx="6096000" cy="624840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1678" y="0"/>
            <a:ext cx="5348669" cy="1143000"/>
          </a:xfrm>
        </p:spPr>
        <p:txBody>
          <a:bodyPr/>
          <a:lstStyle/>
          <a:p>
            <a:r>
              <a:rPr lang="en-US" dirty="0" smtClean="0"/>
              <a:t>Plot of </a:t>
            </a:r>
            <a:r>
              <a:rPr lang="en-US" dirty="0" smtClean="0"/>
              <a:t>A</a:t>
            </a:r>
            <a:r>
              <a:rPr lang="en-US" dirty="0" smtClean="0"/>
              <a:t>ll Cases</a:t>
            </a:r>
            <a:endParaRPr lang="en-US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821" y="1027629"/>
            <a:ext cx="4228456" cy="432843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60714" y="5356068"/>
            <a:ext cx="720271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Figure D: Each case, coded by type of government regime, is plotted according to scores on indices A and B. Q1 (Quadrant 1) shows the most scientific measures employed by the top-down institutional intervention; Q2-- least scientific/ top-down; Q3– the least scientific measures employed from the bottom-up; Q4– most scientific/ bottom-up.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Common Goals Across 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4608" y="1647373"/>
            <a:ext cx="8089392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(1</a:t>
            </a:r>
            <a:r>
              <a:rPr lang="en-US" dirty="0" smtClean="0"/>
              <a:t>) </a:t>
            </a:r>
            <a:r>
              <a:rPr lang="en-US" dirty="0" smtClean="0"/>
              <a:t>Goal </a:t>
            </a:r>
            <a:r>
              <a:rPr lang="en-US" dirty="0" smtClean="0"/>
              <a:t>I: The need for widespread participation, flexibility, and integration of </a:t>
            </a:r>
            <a:r>
              <a:rPr lang="en-US" dirty="0" smtClean="0"/>
              <a:t>stakeholders</a:t>
            </a:r>
          </a:p>
          <a:p>
            <a:pPr lvl="1"/>
            <a:r>
              <a:rPr lang="en-US" dirty="0" smtClean="0"/>
              <a:t>Sharing knowledge, resources, and power</a:t>
            </a:r>
          </a:p>
          <a:p>
            <a:pPr lvl="1"/>
            <a:r>
              <a:rPr lang="en-US" dirty="0" smtClean="0"/>
              <a:t>Combine strengths and of top-down and bottom-up actors</a:t>
            </a:r>
          </a:p>
          <a:p>
            <a:endParaRPr lang="en-US" dirty="0" smtClean="0"/>
          </a:p>
          <a:p>
            <a:r>
              <a:rPr lang="en-US" dirty="0" smtClean="0"/>
              <a:t>(2) Goal II: Potential for success with limited institutional </a:t>
            </a:r>
            <a:r>
              <a:rPr lang="en-US" dirty="0" smtClean="0"/>
              <a:t>influence</a:t>
            </a:r>
          </a:p>
          <a:p>
            <a:pPr lvl="1"/>
            <a:r>
              <a:rPr lang="en-US" dirty="0" smtClean="0"/>
              <a:t>Self-sufficiency at the community level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global information network connecting communities to all actors and knowledge relevant to adaptation</a:t>
            </a:r>
          </a:p>
          <a:p>
            <a:r>
              <a:rPr lang="en-US" dirty="0" smtClean="0"/>
              <a:t>Employment of UNDP "Facilitators" who act as liaisons among actors and enable communities' access to information, contacts, and </a:t>
            </a:r>
            <a:r>
              <a:rPr lang="en-US" dirty="0" smtClean="0"/>
              <a:t>resources</a:t>
            </a:r>
          </a:p>
          <a:p>
            <a:r>
              <a:rPr lang="en-US" dirty="0" smtClean="0"/>
              <a:t>A </a:t>
            </a:r>
            <a:r>
              <a:rPr lang="en-US" dirty="0" smtClean="0"/>
              <a:t>network of information and actors can aid in the goal of integrating stakeholders and increasing self-sufficiency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It is important to examine both similarities and differences among climate adaptation case studies</a:t>
            </a:r>
            <a:endParaRPr lang="en-US" dirty="0" smtClean="0"/>
          </a:p>
          <a:p>
            <a:r>
              <a:rPr lang="en-US" dirty="0" smtClean="0"/>
              <a:t>While different communities have access to different resources and types of knowledge, most cases of climate adaptation share many of the same goals for future </a:t>
            </a:r>
            <a:r>
              <a:rPr lang="en-US" dirty="0" smtClean="0"/>
              <a:t>sustainability</a:t>
            </a:r>
          </a:p>
          <a:p>
            <a:r>
              <a:rPr lang="en-US" dirty="0" smtClean="0"/>
              <a:t>Integration of stakeholders may help bridge the gap separating </a:t>
            </a:r>
            <a:r>
              <a:rPr lang="en-US" dirty="0" smtClean="0"/>
              <a:t>bottom</a:t>
            </a:r>
            <a:r>
              <a:rPr lang="en-US" dirty="0" smtClean="0"/>
              <a:t>-up actors and scientific </a:t>
            </a:r>
            <a:r>
              <a:rPr lang="en-US" dirty="0" smtClean="0"/>
              <a:t>adaptation strategies</a:t>
            </a:r>
          </a:p>
          <a:p>
            <a:r>
              <a:rPr lang="en-US" dirty="0" smtClean="0"/>
              <a:t>A network of information and actors can aid in the goal of integrating stakeholders and increasing self-sufficiency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1121</TotalTime>
  <Words>489</Words>
  <Application>Microsoft Macintosh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    Climate Adaptation in Rural Communities: A Study of Institutional Intervention, Use of Science and Technology, and Future Goals </vt:lpstr>
      <vt:lpstr>Research Questions</vt:lpstr>
      <vt:lpstr>Institutional Intervention</vt:lpstr>
      <vt:lpstr>Relationships: Institutional Intervention, S&amp;T, and Democracy</vt:lpstr>
      <vt:lpstr>Plot of All Cases</vt:lpstr>
      <vt:lpstr>Common Goals Across Case Studies</vt:lpstr>
      <vt:lpstr>Policy Recommendation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  Climate Adaptation in Rural Communities: A Study of Institutional Intervention, Use of Science and Technology, and Future Goals </dc:title>
  <dc:creator>Stephanie Amaru</dc:creator>
  <cp:lastModifiedBy>Stephanie Amaru</cp:lastModifiedBy>
  <cp:revision>4</cp:revision>
  <dcterms:created xsi:type="dcterms:W3CDTF">2012-04-09T22:49:27Z</dcterms:created>
  <dcterms:modified xsi:type="dcterms:W3CDTF">2012-04-10T17:31:00Z</dcterms:modified>
</cp:coreProperties>
</file>